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Intro"/>
      <p:regular r:id="rId14"/>
    </p:embeddedFont>
    <p:embeddedFont>
      <p:font typeface="Poppins" panose="00000500000000000000" pitchFamily="2" charset="0"/>
      <p:regular r:id="rId15"/>
      <p:bold r:id="rId16"/>
    </p:embeddedFont>
    <p:embeddedFont>
      <p:font typeface="Poppins Bold"/>
      <p:regular r:id="rId17"/>
    </p:embeddedFont>
    <p:embeddedFont>
      <p:font typeface="Roboto Mono" panose="00000009000000000000" pitchFamily="49" charset="0"/>
      <p:regular r:id="rId18"/>
      <p:italic r:id="rId19"/>
    </p:embeddedFont>
    <p:embeddedFont>
      <p:font typeface="Varela Round" panose="020F0502020204030204" pitchFamily="2" charset="-79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8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60695" y="3188744"/>
            <a:ext cx="7037470" cy="6488547"/>
          </a:xfrm>
          <a:custGeom>
            <a:avLst/>
            <a:gdLst/>
            <a:ahLst/>
            <a:cxnLst/>
            <a:rect l="l" t="t" r="r" b="b"/>
            <a:pathLst>
              <a:path w="7037470" h="6488547">
                <a:moveTo>
                  <a:pt x="0" y="0"/>
                </a:moveTo>
                <a:lnTo>
                  <a:pt x="7037470" y="0"/>
                </a:lnTo>
                <a:lnTo>
                  <a:pt x="7037470" y="6488548"/>
                </a:lnTo>
                <a:lnTo>
                  <a:pt x="0" y="648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12718" y="2718984"/>
            <a:ext cx="9447977" cy="426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81"/>
              </a:lnSpc>
            </a:pPr>
            <a:r>
              <a:rPr lang="en-US" sz="10864" spc="-847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AI IN EDUCATION ASSESSMENT: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2718" y="6653707"/>
            <a:ext cx="8546218" cy="187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2"/>
              </a:lnSpc>
            </a:pPr>
            <a:r>
              <a:rPr lang="en-US" sz="3587" spc="10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 Cybersecurity Perspective</a:t>
            </a:r>
          </a:p>
          <a:p>
            <a:pPr algn="l">
              <a:lnSpc>
                <a:spcPts val="5022"/>
              </a:lnSpc>
            </a:pPr>
            <a:r>
              <a:rPr lang="en-US" sz="1600" i="1" spc="10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By Faith </a:t>
            </a:r>
            <a:r>
              <a:rPr lang="en-US" sz="1600" i="1" spc="107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Fiyinfoluwa</a:t>
            </a:r>
            <a:r>
              <a:rPr lang="en-US" sz="1600" i="1" spc="10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Ariyo</a:t>
            </a:r>
          </a:p>
          <a:p>
            <a:pPr algn="l">
              <a:lnSpc>
                <a:spcPts val="5022"/>
              </a:lnSpc>
              <a:spcBef>
                <a:spcPct val="0"/>
              </a:spcBef>
            </a:pPr>
            <a:endParaRPr lang="en-US" sz="3587" spc="107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563644" y="1028700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0012" y="7622480"/>
            <a:ext cx="1042670" cy="10426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4C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2665" y="4948280"/>
            <a:ext cx="1042670" cy="10426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4C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22665" y="7807053"/>
            <a:ext cx="1042670" cy="10426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4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72958" y="4774890"/>
            <a:ext cx="4398477" cy="136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Clear responsibility for AI-driven outcomes</a:t>
            </a:r>
          </a:p>
          <a:p>
            <a:pPr algn="l">
              <a:lnSpc>
                <a:spcPts val="3611"/>
              </a:lnSpc>
            </a:pPr>
            <a:endParaRPr lang="en-US" sz="2579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79173" y="687351"/>
            <a:ext cx="14780127" cy="30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BIAS AND FAIRNESS ISSUES IN AI ASSESSMENT</a:t>
            </a:r>
          </a:p>
          <a:p>
            <a:pPr marL="0" lvl="0" indent="0" algn="l">
              <a:lnSpc>
                <a:spcPts val="8217"/>
              </a:lnSpc>
              <a:spcBef>
                <a:spcPct val="0"/>
              </a:spcBef>
            </a:pPr>
            <a:endParaRPr lang="en-US" sz="6178" spc="-481">
              <a:solidFill>
                <a:srgbClr val="06C892"/>
              </a:solidFill>
              <a:latin typeface="Intro"/>
              <a:ea typeface="Intro"/>
              <a:cs typeface="Intro"/>
              <a:sym typeface="Intr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89704" y="7653528"/>
            <a:ext cx="4398477" cy="136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Informed student agreement for data usage</a:t>
            </a:r>
          </a:p>
          <a:p>
            <a:pPr algn="l">
              <a:lnSpc>
                <a:spcPts val="3611"/>
              </a:lnSpc>
            </a:pPr>
            <a:endParaRPr lang="en-US" sz="2579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72958" y="7653528"/>
            <a:ext cx="5810031" cy="136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Ensuring fair access and treatment for all</a:t>
            </a:r>
          </a:p>
          <a:p>
            <a:pPr algn="l">
              <a:lnSpc>
                <a:spcPts val="3611"/>
              </a:lnSpc>
            </a:pPr>
            <a:endParaRPr lang="en-US" sz="2579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615632" y="3311909"/>
            <a:ext cx="204030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3372909" y="4905834"/>
            <a:ext cx="4398477" cy="136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Explainable AI decisions in assessments</a:t>
            </a:r>
          </a:p>
          <a:p>
            <a:pPr algn="l">
              <a:lnSpc>
                <a:spcPts val="3611"/>
              </a:lnSpc>
            </a:pPr>
            <a:endParaRPr lang="en-US" sz="2579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89704" y="4089216"/>
            <a:ext cx="439847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Transparency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69237" y="4089216"/>
            <a:ext cx="4398477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Accountability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972958" y="7029608"/>
            <a:ext cx="43984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Equity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9704" y="6773037"/>
            <a:ext cx="43984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Consent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820012" y="4917891"/>
            <a:ext cx="1042670" cy="10426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4C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563644" y="8992104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674741" y="4933299"/>
            <a:ext cx="47625" cy="4325001"/>
            <a:chOff x="0" y="0"/>
            <a:chExt cx="12543" cy="11390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1139095"/>
            </a:xfrm>
            <a:custGeom>
              <a:avLst/>
              <a:gdLst/>
              <a:ahLst/>
              <a:cxnLst/>
              <a:rect l="l" t="t" r="r" b="b"/>
              <a:pathLst>
                <a:path w="12543" h="1139095">
                  <a:moveTo>
                    <a:pt x="0" y="0"/>
                  </a:moveTo>
                  <a:lnTo>
                    <a:pt x="12543" y="0"/>
                  </a:lnTo>
                  <a:lnTo>
                    <a:pt x="12543" y="1139095"/>
                  </a:lnTo>
                  <a:lnTo>
                    <a:pt x="0" y="1139095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1177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889887">
            <a:off x="1081774" y="2783445"/>
            <a:ext cx="6753348" cy="7843610"/>
          </a:xfrm>
          <a:custGeom>
            <a:avLst/>
            <a:gdLst/>
            <a:ahLst/>
            <a:cxnLst/>
            <a:rect l="l" t="t" r="r" b="b"/>
            <a:pathLst>
              <a:path w="6753348" h="7843610">
                <a:moveTo>
                  <a:pt x="0" y="0"/>
                </a:moveTo>
                <a:lnTo>
                  <a:pt x="6753349" y="0"/>
                </a:lnTo>
                <a:lnTo>
                  <a:pt x="6753349" y="7843610"/>
                </a:lnTo>
                <a:lnTo>
                  <a:pt x="0" y="78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21829" y="2026628"/>
            <a:ext cx="10337471" cy="307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RECOMMENDATIONS FOR SECURE AI IMPLEMENTATION</a:t>
            </a:r>
          </a:p>
          <a:p>
            <a:pPr marL="0" lvl="0" indent="0" algn="l">
              <a:lnSpc>
                <a:spcPts val="7980"/>
              </a:lnSpc>
            </a:pPr>
            <a:endParaRPr lang="en-US" sz="6178" spc="-481">
              <a:solidFill>
                <a:srgbClr val="06C892"/>
              </a:solidFill>
              <a:latin typeface="Intro"/>
              <a:ea typeface="Intro"/>
              <a:cs typeface="Intro"/>
              <a:sym typeface="Int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18604" y="5088174"/>
            <a:ext cx="5833154" cy="115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Educate all stakeholders on AI security best practices.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18604" y="4486546"/>
            <a:ext cx="5833154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Comprehensive Training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8604" y="5874226"/>
            <a:ext cx="5833154" cy="90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Regular Audits</a:t>
            </a:r>
          </a:p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endParaRPr lang="en-US" sz="2580" spc="77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18604" y="6311454"/>
            <a:ext cx="5833154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Conduct frequent security assessments of AI systems and data handling.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18604" y="8462492"/>
            <a:ext cx="5833154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Ethical Guidelines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18604" y="7116296"/>
            <a:ext cx="5833154" cy="90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Collaborative Approach</a:t>
            </a:r>
          </a:p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endParaRPr lang="en-US" sz="2580" spc="77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18604" y="7561919"/>
            <a:ext cx="5833154" cy="115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Partner with cybersecurity experts to enhance AI assessment security.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018604" y="8861620"/>
            <a:ext cx="5833154" cy="115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Partner with cybersecurity experts to enhance AI assessment security.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028700" y="1028700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26120" y="3179550"/>
            <a:ext cx="12600675" cy="427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18"/>
              </a:lnSpc>
            </a:pPr>
            <a:r>
              <a:rPr lang="en-US" sz="12795" spc="-998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THANK YOU FOR LISTENING</a:t>
            </a:r>
          </a:p>
        </p:txBody>
      </p:sp>
      <p:sp>
        <p:nvSpPr>
          <p:cNvPr id="4" name="AutoShape 4"/>
          <p:cNvSpPr/>
          <p:nvPr/>
        </p:nvSpPr>
        <p:spPr>
          <a:xfrm>
            <a:off x="-3041522" y="6344436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5837969" y="4132494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4027818" cy="795494"/>
          </a:xfrm>
          <a:custGeom>
            <a:avLst/>
            <a:gdLst/>
            <a:ahLst/>
            <a:cxnLst/>
            <a:rect l="l" t="t" r="r" b="b"/>
            <a:pathLst>
              <a:path w="4027818" h="795494">
                <a:moveTo>
                  <a:pt x="0" y="0"/>
                </a:moveTo>
                <a:lnTo>
                  <a:pt x="4027818" y="0"/>
                </a:lnTo>
                <a:lnTo>
                  <a:pt x="4027818" y="795494"/>
                </a:lnTo>
                <a:lnTo>
                  <a:pt x="0" y="795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63644" y="8992104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D12177F-0216-BB9B-B6B6-89C5059CCBA0}"/>
              </a:ext>
            </a:extLst>
          </p:cNvPr>
          <p:cNvSpPr txBox="1"/>
          <p:nvPr/>
        </p:nvSpPr>
        <p:spPr>
          <a:xfrm>
            <a:off x="4870891" y="7124700"/>
            <a:ext cx="8546218" cy="54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2000" spc="10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faithariyo11@gmail.com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5143500"/>
            <a:ext cx="47625" cy="1568080"/>
            <a:chOff x="0" y="0"/>
            <a:chExt cx="12543" cy="4129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412992"/>
            </a:xfrm>
            <a:custGeom>
              <a:avLst/>
              <a:gdLst/>
              <a:ahLst/>
              <a:cxnLst/>
              <a:rect l="l" t="t" r="r" b="b"/>
              <a:pathLst>
                <a:path w="12543" h="412992">
                  <a:moveTo>
                    <a:pt x="0" y="0"/>
                  </a:moveTo>
                  <a:lnTo>
                    <a:pt x="12543" y="0"/>
                  </a:lnTo>
                  <a:lnTo>
                    <a:pt x="12543" y="412992"/>
                  </a:lnTo>
                  <a:lnTo>
                    <a:pt x="0" y="41299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451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65995" y="2675222"/>
            <a:ext cx="7777599" cy="6237634"/>
          </a:xfrm>
          <a:custGeom>
            <a:avLst/>
            <a:gdLst/>
            <a:ahLst/>
            <a:cxnLst/>
            <a:rect l="l" t="t" r="r" b="b"/>
            <a:pathLst>
              <a:path w="7777599" h="6237634">
                <a:moveTo>
                  <a:pt x="0" y="0"/>
                </a:moveTo>
                <a:lnTo>
                  <a:pt x="7777599" y="0"/>
                </a:lnTo>
                <a:lnTo>
                  <a:pt x="7777599" y="6237635"/>
                </a:lnTo>
                <a:lnTo>
                  <a:pt x="0" y="623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502393" y="4544169"/>
            <a:ext cx="7756907" cy="277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2931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Artificial Intelligence is revolutionizing education assessment. This presentation explores the cybersecurity implications of AI in educational settings. We'll examine benefits, risks, and best practices for secure implementation.</a:t>
            </a:r>
          </a:p>
          <a:p>
            <a:pPr algn="l">
              <a:lnSpc>
                <a:spcPts val="3107"/>
              </a:lnSpc>
            </a:pPr>
            <a:endParaRPr lang="en-US" sz="2931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563644" y="8992104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74407" y="4429822"/>
            <a:ext cx="47625" cy="2349058"/>
            <a:chOff x="0" y="0"/>
            <a:chExt cx="12543" cy="6186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23556" y="4429822"/>
            <a:ext cx="47625" cy="2349058"/>
            <a:chOff x="0" y="0"/>
            <a:chExt cx="12543" cy="618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516369" y="2997074"/>
            <a:ext cx="6099574" cy="5727500"/>
          </a:xfrm>
          <a:custGeom>
            <a:avLst/>
            <a:gdLst/>
            <a:ahLst/>
            <a:cxnLst/>
            <a:rect l="l" t="t" r="r" b="b"/>
            <a:pathLst>
              <a:path w="6099574" h="5727500">
                <a:moveTo>
                  <a:pt x="0" y="0"/>
                </a:moveTo>
                <a:lnTo>
                  <a:pt x="6099575" y="0"/>
                </a:lnTo>
                <a:lnTo>
                  <a:pt x="609957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74407" y="1854532"/>
            <a:ext cx="9641963" cy="30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INTRODUCTION TO AI  IN EDUCATION</a:t>
            </a:r>
          </a:p>
          <a:p>
            <a:pPr marL="0" lvl="0" indent="0" algn="l">
              <a:lnSpc>
                <a:spcPts val="8217"/>
              </a:lnSpc>
            </a:pPr>
            <a:endParaRPr lang="en-US" sz="6178" spc="-481">
              <a:solidFill>
                <a:srgbClr val="06C892"/>
              </a:solidFill>
              <a:latin typeface="Intro"/>
              <a:ea typeface="Intro"/>
              <a:cs typeface="Intro"/>
              <a:sym typeface="Int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18270" y="5111746"/>
            <a:ext cx="4053676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systems gather vast amounts of student data from various sources.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18270" y="4506282"/>
            <a:ext cx="3376209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67419" y="5111746"/>
            <a:ext cx="4053676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Advanced algorithms process and analyze data to generate insights.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167419" y="4506282"/>
            <a:ext cx="3583020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Analysis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874407" y="7550046"/>
            <a:ext cx="47625" cy="2349058"/>
            <a:chOff x="0" y="0"/>
            <a:chExt cx="12543" cy="6186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218270" y="8231969"/>
            <a:ext cx="4053676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tailors learning experiences and assessments to individual student needs.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18270" y="7626506"/>
            <a:ext cx="3376209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Personalization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847368" y="7550046"/>
            <a:ext cx="47625" cy="2349058"/>
            <a:chOff x="0" y="0"/>
            <a:chExt cx="12543" cy="618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91231" y="8231969"/>
            <a:ext cx="4053676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nstant, personalized feedback is provided to students and educators.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191231" y="7626506"/>
            <a:ext cx="3376209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Feedback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563644" y="8992104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29843" y="2796175"/>
            <a:ext cx="12290549" cy="155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</a:pPr>
            <a:r>
              <a:rPr lang="en-US" sz="4678" spc="-364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POTENTIAL BENEFITS OF AI-POWERED ASSESSMENT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55774" y="5599606"/>
            <a:ext cx="38961" cy="1921705"/>
            <a:chOff x="0" y="0"/>
            <a:chExt cx="9795" cy="4831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95" cy="483147"/>
            </a:xfrm>
            <a:custGeom>
              <a:avLst/>
              <a:gdLst/>
              <a:ahLst/>
              <a:cxnLst/>
              <a:rect l="l" t="t" r="r" b="b"/>
              <a:pathLst>
                <a:path w="9795" h="483147">
                  <a:moveTo>
                    <a:pt x="0" y="0"/>
                  </a:moveTo>
                  <a:lnTo>
                    <a:pt x="9795" y="0"/>
                  </a:lnTo>
                  <a:lnTo>
                    <a:pt x="9795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795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0460" y="6230952"/>
            <a:ext cx="3427879" cy="160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095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adapts assessments to individual student strengths and weaknesses.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6244" y="5165858"/>
            <a:ext cx="3321194" cy="9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3"/>
              </a:lnSpc>
              <a:spcBef>
                <a:spcPct val="0"/>
              </a:spcBef>
            </a:pPr>
            <a:r>
              <a:rPr lang="en-US" sz="2702" spc="8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Personalized Learning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584479" y="5599606"/>
            <a:ext cx="47625" cy="1921705"/>
            <a:chOff x="0" y="0"/>
            <a:chExt cx="11974" cy="4831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74" cy="483147"/>
            </a:xfrm>
            <a:custGeom>
              <a:avLst/>
              <a:gdLst/>
              <a:ahLst/>
              <a:cxnLst/>
              <a:rect l="l" t="t" r="r" b="b"/>
              <a:pathLst>
                <a:path w="11974" h="483147">
                  <a:moveTo>
                    <a:pt x="0" y="0"/>
                  </a:moveTo>
                  <a:lnTo>
                    <a:pt x="11974" y="0"/>
                  </a:lnTo>
                  <a:lnTo>
                    <a:pt x="11974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974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58638" y="6230952"/>
            <a:ext cx="3272166" cy="200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095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Immediate results allow for quick interventions and improved learning outcomes.</a:t>
            </a:r>
          </a:p>
          <a:p>
            <a:pPr algn="ctr">
              <a:lnSpc>
                <a:spcPts val="3142"/>
              </a:lnSpc>
            </a:pPr>
            <a:endParaRPr lang="en-US" sz="2095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58638" y="5165858"/>
            <a:ext cx="3498700" cy="9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3"/>
              </a:lnSpc>
              <a:spcBef>
                <a:spcPct val="0"/>
              </a:spcBef>
            </a:pPr>
            <a:r>
              <a:rPr lang="en-US" sz="2702" spc="8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Real- time Feedback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37355" y="5599606"/>
            <a:ext cx="47625" cy="1921705"/>
            <a:chOff x="0" y="0"/>
            <a:chExt cx="11974" cy="4831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74" cy="483147"/>
            </a:xfrm>
            <a:custGeom>
              <a:avLst/>
              <a:gdLst/>
              <a:ahLst/>
              <a:cxnLst/>
              <a:rect l="l" t="t" r="r" b="b"/>
              <a:pathLst>
                <a:path w="11974" h="483147">
                  <a:moveTo>
                    <a:pt x="0" y="0"/>
                  </a:moveTo>
                  <a:lnTo>
                    <a:pt x="11974" y="0"/>
                  </a:lnTo>
                  <a:lnTo>
                    <a:pt x="11974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974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903167" y="6230952"/>
            <a:ext cx="3431385" cy="200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095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Automated grading saves time for educators, allowing focus on instruction.</a:t>
            </a:r>
          </a:p>
          <a:p>
            <a:pPr algn="ctr">
              <a:lnSpc>
                <a:spcPts val="3142"/>
              </a:lnSpc>
            </a:pPr>
            <a:endParaRPr lang="en-US" sz="2095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11513" y="5165858"/>
            <a:ext cx="4014693" cy="45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3"/>
              </a:lnSpc>
              <a:spcBef>
                <a:spcPct val="0"/>
              </a:spcBef>
            </a:pPr>
            <a:r>
              <a:rPr lang="en-US" sz="2702" spc="8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Efficiency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507298" y="5669588"/>
            <a:ext cx="47625" cy="1921705"/>
            <a:chOff x="0" y="0"/>
            <a:chExt cx="11974" cy="4831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74" cy="483147"/>
            </a:xfrm>
            <a:custGeom>
              <a:avLst/>
              <a:gdLst/>
              <a:ahLst/>
              <a:cxnLst/>
              <a:rect l="l" t="t" r="r" b="b"/>
              <a:pathLst>
                <a:path w="11974" h="483147">
                  <a:moveTo>
                    <a:pt x="0" y="0"/>
                  </a:moveTo>
                  <a:lnTo>
                    <a:pt x="11974" y="0"/>
                  </a:lnTo>
                  <a:lnTo>
                    <a:pt x="11974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974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069273" y="6291130"/>
            <a:ext cx="3431385" cy="200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095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Comprehensive analytics help identify trends and inform educational strategies.</a:t>
            </a:r>
          </a:p>
          <a:p>
            <a:pPr algn="ctr">
              <a:lnSpc>
                <a:spcPts val="3142"/>
              </a:lnSpc>
            </a:pPr>
            <a:endParaRPr lang="en-US" sz="2095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781457" y="5235840"/>
            <a:ext cx="4014693" cy="93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3"/>
              </a:lnSpc>
              <a:spcBef>
                <a:spcPct val="0"/>
              </a:spcBef>
            </a:pPr>
            <a:r>
              <a:rPr lang="en-US" sz="2702" spc="8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 Driven Insights</a:t>
            </a:r>
          </a:p>
        </p:txBody>
      </p:sp>
      <p:sp>
        <p:nvSpPr>
          <p:cNvPr id="25" name="Freeform 25"/>
          <p:cNvSpPr/>
          <p:nvPr/>
        </p:nvSpPr>
        <p:spPr>
          <a:xfrm>
            <a:off x="14563644" y="8992104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74407" y="4429822"/>
            <a:ext cx="47625" cy="2349058"/>
            <a:chOff x="0" y="0"/>
            <a:chExt cx="12543" cy="6186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23556" y="4429822"/>
            <a:ext cx="47625" cy="2349058"/>
            <a:chOff x="0" y="0"/>
            <a:chExt cx="12543" cy="618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516369" y="2997074"/>
            <a:ext cx="6099574" cy="5727500"/>
          </a:xfrm>
          <a:custGeom>
            <a:avLst/>
            <a:gdLst/>
            <a:ahLst/>
            <a:cxnLst/>
            <a:rect l="l" t="t" r="r" b="b"/>
            <a:pathLst>
              <a:path w="6099574" h="5727500">
                <a:moveTo>
                  <a:pt x="0" y="0"/>
                </a:moveTo>
                <a:lnTo>
                  <a:pt x="6099575" y="0"/>
                </a:lnTo>
                <a:lnTo>
                  <a:pt x="609957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74407" y="1854532"/>
            <a:ext cx="9641963" cy="30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CYBERSECURITY RISKS IN AI-DRIVEN EDUCATION</a:t>
            </a:r>
          </a:p>
          <a:p>
            <a:pPr marL="0" lvl="0" indent="0" algn="l">
              <a:lnSpc>
                <a:spcPts val="8217"/>
              </a:lnSpc>
            </a:pPr>
            <a:endParaRPr lang="en-US" sz="6178" spc="-481">
              <a:solidFill>
                <a:srgbClr val="06C892"/>
              </a:solidFill>
              <a:latin typeface="Intro"/>
              <a:ea typeface="Intro"/>
              <a:cs typeface="Intro"/>
              <a:sym typeface="Int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18270" y="5111746"/>
            <a:ext cx="4053676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Unauthorized access to sensitive student information poses significant risks.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18270" y="4506282"/>
            <a:ext cx="2757271" cy="44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 Breaches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67419" y="5111746"/>
            <a:ext cx="4053676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systems can be targeted by malicious software, compromising functionality.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167419" y="4506282"/>
            <a:ext cx="3583020" cy="44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Malware Attacks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538633" y="923925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4796718" y="7368795"/>
            <a:ext cx="47625" cy="2349058"/>
            <a:chOff x="0" y="0"/>
            <a:chExt cx="12543" cy="618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140581" y="8050719"/>
            <a:ext cx="4053676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Adversarial attacks may alter AI behavior, leading to inaccurate assessments.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140581" y="7445255"/>
            <a:ext cx="3376209" cy="44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AI Manipulation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980048" y="8992104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29843" y="2796175"/>
            <a:ext cx="12290549" cy="155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</a:pPr>
            <a:r>
              <a:rPr lang="en-US" sz="4678" spc="-364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DATA PRIVACY CONCERNS WITH AI IN ASSESSMENT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80460" y="5143500"/>
            <a:ext cx="38961" cy="1921705"/>
            <a:chOff x="0" y="0"/>
            <a:chExt cx="9795" cy="4831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95" cy="483147"/>
            </a:xfrm>
            <a:custGeom>
              <a:avLst/>
              <a:gdLst/>
              <a:ahLst/>
              <a:cxnLst/>
              <a:rect l="l" t="t" r="r" b="b"/>
              <a:pathLst>
                <a:path w="9795" h="483147">
                  <a:moveTo>
                    <a:pt x="0" y="0"/>
                  </a:moveTo>
                  <a:lnTo>
                    <a:pt x="9795" y="0"/>
                  </a:lnTo>
                  <a:lnTo>
                    <a:pt x="9795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795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0050" y="5791955"/>
            <a:ext cx="4831580" cy="160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095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systems gather extensive personal and academic data. This raises concerns about privacy and consent.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0679" y="5165858"/>
            <a:ext cx="4681208" cy="45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3"/>
              </a:lnSpc>
              <a:spcBef>
                <a:spcPct val="0"/>
              </a:spcBef>
            </a:pPr>
            <a:r>
              <a:rPr lang="en-US" sz="2702" spc="8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 Collection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100929" y="5143500"/>
            <a:ext cx="38961" cy="1921705"/>
            <a:chOff x="0" y="0"/>
            <a:chExt cx="9795" cy="4831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95" cy="483147"/>
            </a:xfrm>
            <a:custGeom>
              <a:avLst/>
              <a:gdLst/>
              <a:ahLst/>
              <a:cxnLst/>
              <a:rect l="l" t="t" r="r" b="b"/>
              <a:pathLst>
                <a:path w="9795" h="483147">
                  <a:moveTo>
                    <a:pt x="0" y="0"/>
                  </a:moveTo>
                  <a:lnTo>
                    <a:pt x="9795" y="0"/>
                  </a:lnTo>
                  <a:lnTo>
                    <a:pt x="9795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795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459188" y="5791955"/>
            <a:ext cx="4612104" cy="160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095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Secure storage of sensitive information is crucial. Breaches can have far-reaching consequences.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59188" y="5165858"/>
            <a:ext cx="4931402" cy="45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3"/>
              </a:lnSpc>
              <a:spcBef>
                <a:spcPct val="0"/>
              </a:spcBef>
            </a:pPr>
            <a:r>
              <a:rPr lang="en-US" sz="2702" spc="8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Storage Security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390589" y="5143500"/>
            <a:ext cx="38961" cy="1921705"/>
            <a:chOff x="0" y="0"/>
            <a:chExt cx="9795" cy="4831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95" cy="483147"/>
            </a:xfrm>
            <a:custGeom>
              <a:avLst/>
              <a:gdLst/>
              <a:ahLst/>
              <a:cxnLst/>
              <a:rect l="l" t="t" r="r" b="b"/>
              <a:pathLst>
                <a:path w="9795" h="483147">
                  <a:moveTo>
                    <a:pt x="0" y="0"/>
                  </a:moveTo>
                  <a:lnTo>
                    <a:pt x="9795" y="0"/>
                  </a:lnTo>
                  <a:lnTo>
                    <a:pt x="9795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795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108059" y="5791955"/>
            <a:ext cx="4836522" cy="120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095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Unclear policies on data sharing between institutions and third parties pose risks.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8848" y="5165858"/>
            <a:ext cx="5658692" cy="45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3"/>
              </a:lnSpc>
              <a:spcBef>
                <a:spcPct val="0"/>
              </a:spcBef>
            </a:pPr>
            <a:r>
              <a:rPr lang="en-US" sz="2702" spc="8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 Sharing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15632" y="3311909"/>
            <a:ext cx="204030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14563644" y="8725908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5143500"/>
            <a:ext cx="47625" cy="3149591"/>
            <a:chOff x="0" y="0"/>
            <a:chExt cx="12543" cy="8295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829522"/>
            </a:xfrm>
            <a:custGeom>
              <a:avLst/>
              <a:gdLst/>
              <a:ahLst/>
              <a:cxnLst/>
              <a:rect l="l" t="t" r="r" b="b"/>
              <a:pathLst>
                <a:path w="12543" h="829522">
                  <a:moveTo>
                    <a:pt x="0" y="0"/>
                  </a:moveTo>
                  <a:lnTo>
                    <a:pt x="12543" y="0"/>
                  </a:lnTo>
                  <a:lnTo>
                    <a:pt x="12543" y="829522"/>
                  </a:lnTo>
                  <a:lnTo>
                    <a:pt x="0" y="82952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86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65995" y="2675222"/>
            <a:ext cx="7777599" cy="6237634"/>
          </a:xfrm>
          <a:custGeom>
            <a:avLst/>
            <a:gdLst/>
            <a:ahLst/>
            <a:cxnLst/>
            <a:rect l="l" t="t" r="r" b="b"/>
            <a:pathLst>
              <a:path w="7777599" h="6237634">
                <a:moveTo>
                  <a:pt x="0" y="0"/>
                </a:moveTo>
                <a:lnTo>
                  <a:pt x="7777599" y="0"/>
                </a:lnTo>
                <a:lnTo>
                  <a:pt x="7777599" y="6237635"/>
                </a:lnTo>
                <a:lnTo>
                  <a:pt x="0" y="623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724678" y="1447429"/>
            <a:ext cx="9376539" cy="30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VULNERABILITY TO ADVERSARIAL ATTACKS</a:t>
            </a:r>
          </a:p>
          <a:p>
            <a:pPr marL="0" lvl="0" indent="0" algn="l">
              <a:lnSpc>
                <a:spcPts val="8217"/>
              </a:lnSpc>
            </a:pPr>
            <a:endParaRPr lang="en-US" sz="6178" spc="-481">
              <a:solidFill>
                <a:srgbClr val="06C892"/>
              </a:solidFill>
              <a:latin typeface="Intro"/>
              <a:ea typeface="Intro"/>
              <a:cs typeface="Intro"/>
              <a:sym typeface="Int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34494" y="5010150"/>
            <a:ext cx="7756907" cy="463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539" b="1">
                <a:solidFill>
                  <a:srgbClr val="FFFF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INPUT MANUPULATION</a:t>
            </a:r>
          </a:p>
          <a:p>
            <a:pPr algn="l">
              <a:lnSpc>
                <a:spcPts val="2153"/>
              </a:lnSpc>
            </a:pPr>
            <a:r>
              <a:rPr lang="en-US" sz="2031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Attackers may alter input data to mislead AI assessment systems.</a:t>
            </a:r>
          </a:p>
          <a:p>
            <a:pPr algn="l">
              <a:lnSpc>
                <a:spcPts val="2153"/>
              </a:lnSpc>
            </a:pPr>
            <a:endParaRPr lang="en-US" sz="2031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91"/>
              </a:lnSpc>
            </a:pPr>
            <a:r>
              <a:rPr lang="en-US" sz="2539" b="1">
                <a:solidFill>
                  <a:srgbClr val="FFFF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MODEL EXPLOITATION</a:t>
            </a:r>
          </a:p>
          <a:p>
            <a:pPr algn="l">
              <a:lnSpc>
                <a:spcPts val="2153"/>
              </a:lnSpc>
            </a:pPr>
            <a:r>
              <a:rPr lang="en-US" sz="2031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Vulnerabilities in AI models can be exploited to produce biased results.</a:t>
            </a:r>
          </a:p>
          <a:p>
            <a:pPr algn="l">
              <a:lnSpc>
                <a:spcPts val="2153"/>
              </a:lnSpc>
            </a:pPr>
            <a:endParaRPr lang="en-US" sz="2031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153"/>
              </a:lnSpc>
            </a:pPr>
            <a:endParaRPr lang="en-US" sz="2031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91"/>
              </a:lnSpc>
            </a:pPr>
            <a:r>
              <a:rPr lang="en-US" sz="2539" b="1">
                <a:solidFill>
                  <a:srgbClr val="FFFF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OUTPUT TAMPERING</a:t>
            </a:r>
          </a:p>
          <a:p>
            <a:pPr algn="l">
              <a:lnSpc>
                <a:spcPts val="2153"/>
              </a:lnSpc>
            </a:pPr>
            <a:r>
              <a:rPr lang="en-US" sz="2031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Malicious actors may attempt to modify AI-generated assessment outcomes.</a:t>
            </a:r>
          </a:p>
          <a:p>
            <a:pPr algn="l">
              <a:lnSpc>
                <a:spcPts val="2153"/>
              </a:lnSpc>
            </a:pPr>
            <a:endParaRPr lang="en-US" sz="2031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91"/>
              </a:lnSpc>
            </a:pPr>
            <a:endParaRPr lang="en-US" sz="2031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153"/>
              </a:lnSpc>
            </a:pPr>
            <a:endParaRPr lang="en-US" sz="2031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153"/>
              </a:lnSpc>
            </a:pPr>
            <a:endParaRPr lang="en-US" sz="2031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563644" y="8992104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0740" y="6072886"/>
            <a:ext cx="1042670" cy="10426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4C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42228" y="3852136"/>
            <a:ext cx="1042670" cy="10426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4C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63393" y="6257458"/>
            <a:ext cx="1042670" cy="10426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4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192521" y="3794986"/>
            <a:ext cx="4398477" cy="182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Underrepresentation in training data can lead to unfair assessments.</a:t>
            </a:r>
          </a:p>
          <a:p>
            <a:pPr algn="l">
              <a:lnSpc>
                <a:spcPts val="3611"/>
              </a:lnSpc>
            </a:pPr>
            <a:endParaRPr lang="en-US" sz="2579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79173" y="687351"/>
            <a:ext cx="14780127" cy="30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BIAS AND FAIRNESS ISSUES IN AI ASSESSMENT</a:t>
            </a:r>
          </a:p>
          <a:p>
            <a:pPr marL="0" lvl="0" indent="0" algn="l">
              <a:lnSpc>
                <a:spcPts val="8217"/>
              </a:lnSpc>
              <a:spcBef>
                <a:spcPct val="0"/>
              </a:spcBef>
            </a:pPr>
            <a:endParaRPr lang="en-US" sz="6178" spc="-481">
              <a:solidFill>
                <a:srgbClr val="06C892"/>
              </a:solidFill>
              <a:latin typeface="Intro"/>
              <a:ea typeface="Intro"/>
              <a:cs typeface="Intro"/>
              <a:sym typeface="Intr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30431" y="6103934"/>
            <a:ext cx="4398477" cy="227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AI systems may struggle with cultural nuances, affecting assessment accuracy.</a:t>
            </a:r>
          </a:p>
          <a:p>
            <a:pPr algn="l">
              <a:lnSpc>
                <a:spcPts val="3611"/>
              </a:lnSpc>
            </a:pPr>
            <a:endParaRPr lang="en-US" sz="2579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13685" y="6103934"/>
            <a:ext cx="5810031" cy="136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Ensuring equal access to AI-powered tools for all students is challenging.</a:t>
            </a:r>
          </a:p>
          <a:p>
            <a:pPr algn="l">
              <a:lnSpc>
                <a:spcPts val="3611"/>
              </a:lnSpc>
            </a:pPr>
            <a:endParaRPr lang="en-US" sz="2579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615632" y="3311909"/>
            <a:ext cx="204030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3189704" y="3728593"/>
            <a:ext cx="4398477" cy="227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AI models may perpetuate existing biases, disadvantaging certain student groups.</a:t>
            </a:r>
          </a:p>
          <a:p>
            <a:pPr algn="l">
              <a:lnSpc>
                <a:spcPts val="3611"/>
              </a:lnSpc>
            </a:pPr>
            <a:endParaRPr lang="en-US" sz="2579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4563644" y="8992104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842234" y="3785743"/>
            <a:ext cx="1042670" cy="104267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4C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74407" y="4429822"/>
            <a:ext cx="47625" cy="2349058"/>
            <a:chOff x="0" y="0"/>
            <a:chExt cx="12543" cy="6186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23556" y="4429822"/>
            <a:ext cx="47625" cy="2349058"/>
            <a:chOff x="0" y="0"/>
            <a:chExt cx="12543" cy="618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516369" y="2997074"/>
            <a:ext cx="6099574" cy="5727500"/>
          </a:xfrm>
          <a:custGeom>
            <a:avLst/>
            <a:gdLst/>
            <a:ahLst/>
            <a:cxnLst/>
            <a:rect l="l" t="t" r="r" b="b"/>
            <a:pathLst>
              <a:path w="6099574" h="5727500">
                <a:moveTo>
                  <a:pt x="0" y="0"/>
                </a:moveTo>
                <a:lnTo>
                  <a:pt x="6099575" y="0"/>
                </a:lnTo>
                <a:lnTo>
                  <a:pt x="609957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74407" y="1854532"/>
            <a:ext cx="15384893" cy="30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IMPORTANCE OF ROBUST CYBERSECURITY MEASURES</a:t>
            </a:r>
          </a:p>
          <a:p>
            <a:pPr marL="0" lvl="0" indent="0" algn="l">
              <a:lnSpc>
                <a:spcPts val="8217"/>
              </a:lnSpc>
            </a:pPr>
            <a:endParaRPr lang="en-US" sz="6178" spc="-481">
              <a:solidFill>
                <a:srgbClr val="06C892"/>
              </a:solidFill>
              <a:latin typeface="Intro"/>
              <a:ea typeface="Intro"/>
              <a:cs typeface="Intro"/>
              <a:sym typeface="Int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18270" y="5111746"/>
            <a:ext cx="4053676" cy="115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Identify potential vulnerabilities in AI assessment systems.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18270" y="4506282"/>
            <a:ext cx="3376209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Risk Assessment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67419" y="5111746"/>
            <a:ext cx="4053676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Implement strong encryption for data storage and transmission.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167419" y="4506282"/>
            <a:ext cx="3583020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Encryption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874407" y="7550046"/>
            <a:ext cx="47625" cy="2349058"/>
            <a:chOff x="0" y="0"/>
            <a:chExt cx="12543" cy="6186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218270" y="8231969"/>
            <a:ext cx="4053676" cy="115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Establish strict authentication and authorization protocols.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18270" y="7626506"/>
            <a:ext cx="3376209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Acess Encryption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847368" y="7550046"/>
            <a:ext cx="47625" cy="2349058"/>
            <a:chOff x="0" y="0"/>
            <a:chExt cx="12543" cy="618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91231" y="8231969"/>
            <a:ext cx="4053676" cy="153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Employ real-time threat detection and response mechanisms.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191231" y="7626506"/>
            <a:ext cx="4854076" cy="4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Contineous Monitoring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563644" y="8992104"/>
            <a:ext cx="2695656" cy="532392"/>
          </a:xfrm>
          <a:custGeom>
            <a:avLst/>
            <a:gdLst/>
            <a:ahLst/>
            <a:cxnLst/>
            <a:rect l="l" t="t" r="r" b="b"/>
            <a:pathLst>
              <a:path w="2695656" h="532392">
                <a:moveTo>
                  <a:pt x="0" y="0"/>
                </a:moveTo>
                <a:lnTo>
                  <a:pt x="2695656" y="0"/>
                </a:lnTo>
                <a:lnTo>
                  <a:pt x="2695656" y="532392"/>
                </a:lnTo>
                <a:lnTo>
                  <a:pt x="0" y="53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493</Words>
  <Application>Microsoft Office PowerPoint</Application>
  <PresentationFormat>Custom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Intro</vt:lpstr>
      <vt:lpstr>Poppins Bold</vt:lpstr>
      <vt:lpstr>Roboto Mono</vt:lpstr>
      <vt:lpstr>Varela Round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Educational Assessment The Cybersecurity Perspective</dc:title>
  <dc:creator>Faith Ariyo</dc:creator>
  <cp:lastModifiedBy>Faith Ariyo</cp:lastModifiedBy>
  <cp:revision>2</cp:revision>
  <dcterms:created xsi:type="dcterms:W3CDTF">2006-08-16T00:00:00Z</dcterms:created>
  <dcterms:modified xsi:type="dcterms:W3CDTF">2024-11-09T09:58:35Z</dcterms:modified>
  <dc:identifier>DAGVrZ7aVqY</dc:identifier>
</cp:coreProperties>
</file>